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Oswald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BBEF3B1-259C-4D92-92F3-FD72F2A16B84}">
  <a:tblStyle styleId="{BBBEF3B1-259C-4D92-92F3-FD72F2A16B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swald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Oswald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b22ab4a9d0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b22ab4a9d0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b22ab4a9d0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b22ab4a9d0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b22ab4a9d0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b22ab4a9d0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b22ab4a9d0_1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b22ab4a9d0_1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b22ab4a9d0_1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b22ab4a9d0_1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b22ab4a9d0_1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b22ab4a9d0_1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b22ab4a9d0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b22ab4a9d0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b22ab4a9d0_1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b22ab4a9d0_1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b22ab4a9d0_1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b22ab4a9d0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b22ab4a9d0_1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b22ab4a9d0_1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b22ab4a9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b22ab4a9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b22ab4a9d0_1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b22ab4a9d0_1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b22ab4a9d0_1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b22ab4a9d0_1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b22ab4a9d0_1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b22ab4a9d0_1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b22ab4a9d0_1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b22ab4a9d0_1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b22ab4a9d0_1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b22ab4a9d0_1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b22ab4a9d0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b22ab4a9d0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b22ab4a9d0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b22ab4a9d0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b22ab4a9d0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b22ab4a9d0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b22ab4a9d0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b22ab4a9d0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b22ab4a9d0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b22ab4a9d0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b22ab4a9d0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b22ab4a9d0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b22ab4a9d0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b22ab4a9d0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329325" y="-91900"/>
            <a:ext cx="3924600" cy="1459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F/A-18 “Hornet”</a:t>
            </a:r>
            <a:br>
              <a:rPr lang="ru" sz="4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универсальный истребитель IV поколения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498425" y="4287725"/>
            <a:ext cx="6586200" cy="7926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Выполнил: Пивницкий Д.С. группа М8о-406Б-19</a:t>
            </a:r>
            <a:br>
              <a:rPr lang="ru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Преподаватель: Егоров В.Н.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Оперение</a:t>
            </a: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 самолёта F/A-18 “Hornet”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4636800" y="572700"/>
            <a:ext cx="4507200" cy="3277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Оперение </a:t>
            </a: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– поверхность, предназначенная для обеспечения устойчивости, управляемости и балансировки самолёта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Hornet имеет стреловидное горизонтальное и двухкилевое вертикальное оперение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Два киля </a:t>
            </a: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имеют незначительный угол внешнего развала и небольшие по площади рули поворота</a:t>
            </a:r>
            <a:b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0" y="3850500"/>
            <a:ext cx="9144000" cy="1293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 результате указанных мер происходит уменьшение коэффициента индуктивного сопротивления, обеспечиваемой гибридным крылом с наплывами большой кривизны по сравнению с крылом без наплывов. Это уменьшение лобового сопротивления соответствует увеличению скорости установившегося разворота при M=1.2 примерно на 8%.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225" y="572700"/>
            <a:ext cx="3750772" cy="32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14:prism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Силовая установка</a:t>
            </a: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 самолёта F/A-18 “Hornet”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0" y="572700"/>
            <a:ext cx="4507200" cy="4418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Силовая установка самолёта</a:t>
            </a: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</a:t>
            </a: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энергетический компонент воздушного или воздушно-космического летательного аппарата, предназначенный для реализации на данном ЛА располагаемой силы тяги и обеспечения надёжной работы двигателей на всех режимах полёта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Силовая установка включает в себя два двухконтурных двигателя F-404 модульной конструкции. Он двухвальный с нерегулируемым воздухозаборником соответственно с трех - и семиступенчатым компрессорами низкого и высокого давления, кольцевой камерой сгорания и регулируемым соплом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7200" y="1024263"/>
            <a:ext cx="4636800" cy="3094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14:prism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Фюзеляж </a:t>
            </a: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самолёта F/A-18 “Hornet”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175" y="572700"/>
            <a:ext cx="9144000" cy="4570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Фюзеляж</a:t>
            </a: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</a:t>
            </a: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корпус летательного аппарата. Связывает между собой консоли крыла, оперение и шасси. Фюзеляж пилотируемого летательного аппарата предназначен для размещения экипажа, оборудования, пассажиров, грузов и другой целевой нагрузки.</a:t>
            </a:r>
            <a:b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По своей конструкции самолет F/A-18 – моноплан нормальной схемы со среднерасположенным свободнонесущим крылом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Фюзеляж полумонококовой конструкции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Кабина пилота - герметизированная, оснащена системами кондиционирования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и кислородного питания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Выполнена в виде безопасно повреждаемой конструкции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14:prism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Системы бортового оборудования</a:t>
            </a: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 самолёта F/A-18 “Hornet”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0" y="572700"/>
            <a:ext cx="4812000" cy="4570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СБО – </a:t>
            </a: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совокупность агрегатов, приборов, машин, систем, комплексов и других технических средств, устанавливаемых на борту летательного аппарата для обеспечения управляемого полёта, жизнедеятельности экипажа, решения целевых задач в соответствии с назначением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"Хорнет" оснащен первоклассным электронным оборудованием, позволяющим выполнять боевые задачи ночью и в сложных метеоусловиях. Он имеет две 16-разрядные БЦВМ Контрол Дейта AN/AYK-14, инерциальную навигационную систему Коллинз AN/ARN-118 TACAN, систему посадки по приборам, радиокомпас, систему опознавания "свой-чужой", радиовысотомер, две УКВ радиостанции, систему предупреждения о радиолокационном облучении Магнавокс AN/ALR-50, систему РЭБ, устройство для разбрасывания дипольных отражателей, ИК-трассеры и постановщик радиопомех.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000" y="572700"/>
            <a:ext cx="4332000" cy="3783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14:prism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Шасси</a:t>
            </a: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 самолёта F/A-18 “Hornet”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0" y="572700"/>
            <a:ext cx="9144000" cy="300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Шасси </a:t>
            </a: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– </a:t>
            </a: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система опор летательного аппарата, обеспечивающая его стоянку, передвижение по аэродрому или воде при взлёте, посадке и рулении.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Шасси "Хорнета" – трехопорное. 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Основные стойки имеют по одному колесу, после поворота колес на 90 градусов они убираются назад в ниши, расположенные под каналами воздухозаборников двигателей. Носовая стойка с двумя колесами убирается вперед и имеет кронштейн для крепления к челноку катапульты</a:t>
            </a:r>
            <a:b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42399"/>
            <a:ext cx="9144001" cy="2101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Вооружение</a:t>
            </a: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 самолёта F/A-18 “Hornet”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0" y="572700"/>
            <a:ext cx="4507200" cy="4418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Арсенал вооружения F/A-18 весьма разнообразен.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Встроенная пушка М-61-А1 "Вулкан" калибром 20 мм. Боезапас - 570 снарядов, скорострельной 4000 или 6000 выстрелов/мин. 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Ракетно-бомбовое вооружение размещается на девяти внешних узлах подвески - по одному на законцовках крыла, по два под каждой консолью и три подфюзеляжных. 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Максимальная нагрузка: концевые крыльевые подвески - по 136 кг, наружные и внутренние подкрыльевые - по 1100 кг, подфюзеляжные - 1090 кг и на воздухозаборнике - по 230 кг.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4507075" y="3216500"/>
            <a:ext cx="4636800" cy="184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Главным достоинством самолета F/A-18 является его универсальность. Это обусловлено модульностью построения его систем. После выполнения боевого задания в течение 2 ч самолет может быть переоборудован и подготовлен к вылету с совершенно другим заданием.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57" name="Google Shape;15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72700"/>
            <a:ext cx="4571999" cy="2617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idx="4294967295"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Сравнение технических характеристик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163" name="Google Shape;163;p28"/>
          <p:cNvGraphicFramePr/>
          <p:nvPr/>
        </p:nvGraphicFramePr>
        <p:xfrm>
          <a:off x="0" y="57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{BBBEF3B1-259C-4D92-92F3-FD72F2A16B84}</a:tableStyleId>
              </a:tblPr>
              <a:tblGrid>
                <a:gridCol w="2286000"/>
                <a:gridCol w="2286000"/>
                <a:gridCol w="2286000"/>
                <a:gridCol w="2286000"/>
              </a:tblGrid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rgbClr val="FF0000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F-15 Eagle</a:t>
                      </a:r>
                      <a:endParaRPr sz="1800">
                        <a:solidFill>
                          <a:srgbClr val="FF0000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rgbClr val="FF0000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IV поколение</a:t>
                      </a:r>
                      <a:endParaRPr sz="1800">
                        <a:solidFill>
                          <a:srgbClr val="FF0000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rgbClr val="FF0000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F-18 Hornet</a:t>
                      </a:r>
                      <a:endParaRPr sz="1800">
                        <a:solidFill>
                          <a:srgbClr val="FF0000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rgbClr val="FF0000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IV поколение</a:t>
                      </a:r>
                      <a:endParaRPr sz="1800">
                        <a:solidFill>
                          <a:srgbClr val="FF0000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rgbClr val="FF0000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F-22 Raptor</a:t>
                      </a:r>
                      <a:endParaRPr sz="1800">
                        <a:solidFill>
                          <a:srgbClr val="FF0000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rgbClr val="FF0000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V поколение</a:t>
                      </a:r>
                      <a:endParaRPr sz="1800">
                        <a:solidFill>
                          <a:srgbClr val="FF0000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Экипаж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Площадь крыла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56,5 м²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38 м</a:t>
                      </a: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²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78,2 м</a:t>
                      </a: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²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Угол стреловидности крыльев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45 град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27 град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40 град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Размах крыльев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13,05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11,43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13,56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idx="4294967295"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Сравнение технических характеристик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169" name="Google Shape;169;p29"/>
          <p:cNvGraphicFramePr/>
          <p:nvPr/>
        </p:nvGraphicFramePr>
        <p:xfrm>
          <a:off x="0" y="57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{BBBEF3B1-259C-4D92-92F3-FD72F2A16B84}</a:tableStyleId>
              </a:tblPr>
              <a:tblGrid>
                <a:gridCol w="2286000"/>
                <a:gridCol w="2286000"/>
                <a:gridCol w="2286000"/>
                <a:gridCol w="2286000"/>
              </a:tblGrid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Длина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19,4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17,07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18,9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Высота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5,63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4,66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5,09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Масса пустого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12700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10810 кг 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19700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Рабочая взлётная масса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20240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23540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29200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Максимальная масса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30845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25400 кг 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38000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idx="4294967295"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Сравнение технических характеристик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175" name="Google Shape;175;p30"/>
          <p:cNvGraphicFramePr/>
          <p:nvPr/>
        </p:nvGraphicFramePr>
        <p:xfrm>
          <a:off x="0" y="57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{BBBEF3B1-259C-4D92-92F3-FD72F2A16B84}</a:tableStyleId>
              </a:tblPr>
              <a:tblGrid>
                <a:gridCol w="2286000"/>
                <a:gridCol w="2286000"/>
                <a:gridCol w="2286000"/>
                <a:gridCol w="2286000"/>
              </a:tblGrid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Тяга двигателя max без форсажа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2х7910 кгс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2х5650 кгс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2х10000 кгс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Тяга двигателя полный форсаж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2х13200 кгс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2х7295 кгс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2х15876 кгс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Max скорость на малых высотах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1450 км/ч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1350 км/ч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1400 км/ч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Max скорость на больших высотах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2655 км/ч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1900 км/ч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2410 км/ч</a:t>
                      </a:r>
                      <a:b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Тяговооруженность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1,04-1,31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1,13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1,15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idx="4294967295"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Сравнение технических характеристик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181" name="Google Shape;181;p31"/>
          <p:cNvGraphicFramePr/>
          <p:nvPr/>
        </p:nvGraphicFramePr>
        <p:xfrm>
          <a:off x="0" y="57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{BBBEF3B1-259C-4D92-92F3-FD72F2A16B84}</a:tableStyleId>
              </a:tblPr>
              <a:tblGrid>
                <a:gridCol w="2286000"/>
                <a:gridCol w="2286000"/>
                <a:gridCol w="2286000"/>
                <a:gridCol w="2286000"/>
              </a:tblGrid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Скороподъемность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254 м/с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254 м/с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-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Практический потолок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20000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15240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20000 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Перегоночная дальность полёта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1967 км</a:t>
                      </a:r>
                      <a:b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5750 км (3хПТБ)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3200 км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3220 км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Боевой радиус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480 км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720 км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759 км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1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Загрузка топлива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6103 кг</a:t>
                      </a:r>
                      <a:b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ПТБ: 3х1763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4925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ПТБ: 3055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8200 кг</a:t>
                      </a:r>
                      <a:b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r>
                        <a:rPr lang="ru" sz="1800">
                          <a:latin typeface="Oswald"/>
                          <a:ea typeface="Oswald"/>
                          <a:cs typeface="Oswald"/>
                          <a:sym typeface="Oswald"/>
                        </a:rPr>
                        <a:t>ПТБ: 11900 кг</a:t>
                      </a:r>
                      <a:endParaRPr sz="18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4294967295" type="body"/>
          </p:nvPr>
        </p:nvSpPr>
        <p:spPr>
          <a:xfrm>
            <a:off x="0" y="318525"/>
            <a:ext cx="2808000" cy="4141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Американский </a:t>
            </a: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палубный</a:t>
            </a: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 сверхзвуковой  истребитель-бомбардировщик и штурмовик, разработанный в 1970-х годах. На сегодня является основным боевым самолётом ВМС США. Также состоит на вооружении ряда стран Европы и Азии.</a:t>
            </a:r>
            <a:b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8000" y="318537"/>
            <a:ext cx="6336000" cy="4141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6" name="Google Shape;186;p32"/>
          <p:cNvGraphicFramePr/>
          <p:nvPr/>
        </p:nvGraphicFramePr>
        <p:xfrm>
          <a:off x="0" y="572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{BBBEF3B1-259C-4D92-92F3-FD72F2A16B84}</a:tableStyleId>
              </a:tblPr>
              <a:tblGrid>
                <a:gridCol w="3048000"/>
                <a:gridCol w="3048000"/>
                <a:gridCol w="3048000"/>
              </a:tblGrid>
              <a:tr h="4570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8 тонн:</a:t>
                      </a:r>
                      <a:b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b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шестиствольная 20- мм пушка General Electric М61А1 Vulcan (940 снарядов), Боевая нагрузка – 10705 кг на 9 узлах подвески:  4 УР AIM-9L/V Сайдуиндер, 4 УР AIM-7F/M Спэрроу или до 8 УР средней дальности AIM-120 AMRAAM, 4 6 УР класса воздух-поверхность AGM-65 Maveric.  контейнеры с 30-мм пушками, УАБ AGM-130, ПРЛУР AGM-88 HARM. Бомбы обычные и управляемые, ПУ НУР</a:t>
                      </a:r>
                      <a:endParaRPr sz="1800"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8 тонн:</a:t>
                      </a:r>
                      <a:b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b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шестиствольная 20-мм пушка General Electric M61A1 Vulcan (с 578 снарядов). Нормальная боевая нагрузка – 7031 кг на 9 узлов внешней подвески: 2 УР AIM-9L/M/P Sidewinder на концах крыла и 2 УР AIM-7 по бокам воздухозаборников. УР ASRAAM (вместо АIM-9) и AIM-120 AMRAAM (вместо AIM-7), до шести УР AIM-9. </a:t>
                      </a:r>
                      <a:endParaRPr sz="1800"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9 тонн:</a:t>
                      </a:r>
                      <a:b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b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</a:br>
                      <a:r>
                        <a:rPr lang="ru" sz="1800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шестиствольная 20-мм пушка M61A2 Vulcan (480 снарядов); Ракеты класса воздух-воздух: шесть AIM-120C AMRAAM; две AIM-9M Sidewinder. Корректируемые авиабомбы JDAM.</a:t>
                      </a:r>
                      <a:endParaRPr sz="1800"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  <a:p>
                      <a:pPr indent="0" lvl="0" marL="0" rtl="0" algn="l">
                        <a:spcBef>
                          <a:spcPts val="1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7" name="Google Shape;187;p32"/>
          <p:cNvSpPr txBox="1"/>
          <p:nvPr>
            <p:ph idx="4294967295"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Сравнение характеристик вооружения самолётов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idx="4294967295"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Противостоять F/A-18 способны два истребителя F-15 и YF-16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93" name="Google Shape;19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2700" y="572700"/>
            <a:ext cx="4561299" cy="2973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72700"/>
            <a:ext cx="4590984" cy="29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3"/>
          <p:cNvSpPr txBox="1"/>
          <p:nvPr/>
        </p:nvSpPr>
        <p:spPr>
          <a:xfrm>
            <a:off x="10825" y="3546025"/>
            <a:ext cx="9144000" cy="1569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Истребители YF-16 и F/A-18 имеют значительное сходство по диапазону скоростей, высотности и ассортименту вооружения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Они были конкурентами уже на этапе разработки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Но F-15 имеет более совершенную РЛС и способен обнаружить F/A-18 значительно быстрее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0000"/>
            </a:gs>
            <a:gs pos="100000">
              <a:srgbClr val="540303"/>
            </a:gs>
          </a:gsLst>
          <a:lin ang="13500032" scaled="0"/>
        </a:gra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idx="4294967295"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Спецчасть F/A-18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01" name="Google Shape;201;p34"/>
          <p:cNvSpPr txBox="1"/>
          <p:nvPr/>
        </p:nvSpPr>
        <p:spPr>
          <a:xfrm>
            <a:off x="0" y="572700"/>
            <a:ext cx="9144000" cy="4340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swald"/>
              <a:buAutoNum type="arabicPeriod"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Установить вид самолёта в зависимости от дальности полёта: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F/A-18 относится к среднемагистральным (от 2500 до 6000 км)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swald"/>
              <a:buAutoNum type="arabicPeriod"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Определить класс самолёта по взлётной массе: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Является средним истребителем 3 класса (24500 кг)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swald"/>
              <a:buAutoNum type="arabicPeriod"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Подсчитать число Маха и определить тип самолёта по скорости полёта: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F-18 сверхзвуковой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Максимальная скорость на высоте 12190 метров — 1,8 Маха (1915 км/ч)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Число Маха М=v/a где  v — скорость потока, а  — местная скорость звука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AutoNum type="arabicPeriod"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Указать форму крыла и угол стреловидности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Форма крыла стреловидная умеренная (27 градусов)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Угол стреловидности по линии хорд 20 градусов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Поперечный угол крыла &lt;0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0000"/>
            </a:gs>
            <a:gs pos="100000">
              <a:srgbClr val="540303"/>
            </a:gs>
          </a:gsLst>
          <a:lin ang="13500032" scaled="0"/>
        </a:gra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idx="4294967295"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Спецчасть F/A-18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07" name="Google Shape;207;p35"/>
          <p:cNvSpPr txBox="1"/>
          <p:nvPr/>
        </p:nvSpPr>
        <p:spPr>
          <a:xfrm>
            <a:off x="0" y="572700"/>
            <a:ext cx="9144000" cy="2955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  5.	Классифицировать самолёт: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	F/A-18 моноплан нормальной схемы со среднерасположенным свободнонесущим крылом</a:t>
            </a:r>
            <a:br>
              <a:rPr lang="ru" sz="1800"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latin typeface="Oswald"/>
                <a:ea typeface="Oswald"/>
                <a:cs typeface="Oswald"/>
                <a:sym typeface="Oswald"/>
              </a:rPr>
              <a:t>	Имеет горизонтальное оперение после крыла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  6.	Рассчитать сужение и удлинение крыла: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Сужение = 3,4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Удлинение = 3,5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Oswald"/>
                <a:ea typeface="Oswald"/>
                <a:cs typeface="Oswald"/>
                <a:sym typeface="Oswald"/>
              </a:rPr>
              <a:t>  7.	Определить тягу двигателя для совершения горизонтального полёта:</a:t>
            </a:r>
            <a:br>
              <a:rPr lang="ru" sz="1800"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latin typeface="Oswald"/>
                <a:ea typeface="Oswald"/>
                <a:cs typeface="Oswald"/>
                <a:sym typeface="Oswald"/>
              </a:rPr>
              <a:t>	P=G/K= 3352 кгс = 33,53 кН</a:t>
            </a:r>
            <a:endParaRPr sz="18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56"/>
            <a:ext cx="9143999" cy="571601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6"/>
          <p:cNvSpPr txBox="1"/>
          <p:nvPr/>
        </p:nvSpPr>
        <p:spPr>
          <a:xfrm>
            <a:off x="2231250" y="0"/>
            <a:ext cx="4681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latin typeface="Oswald"/>
                <a:ea typeface="Oswald"/>
                <a:cs typeface="Oswald"/>
                <a:sym typeface="Oswald"/>
              </a:rPr>
              <a:t>cgfcb,j за внимание</a:t>
            </a:r>
            <a:endParaRPr sz="48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4762500" y="161925"/>
            <a:ext cx="4381500" cy="3232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Первый испытательный полет самолета F/A-18 “Hornet” компании Макдоннэл-Дуглас состоялся в конце 70-ых. Производственная линия была налажена в кратчайший срок сразу же после первого полета.</a:t>
            </a:r>
            <a:r>
              <a:rPr lang="ru" sz="1800">
                <a:solidFill>
                  <a:srgbClr val="333333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1800">
              <a:solidFill>
                <a:srgbClr val="33333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Впервые поднялся в воздух в ноябре 1978, но официально не поступал на вооружение до 1983 года. Австралия и Канада так же решили приобрести “Хорнет” из-за низкой цены и универсальности.</a:t>
            </a:r>
            <a:b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Blueprints &gt; Modern airplanes &gt; McDonnell Douglas &gt; McDonnell Douglas F-18  Hornet"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1925"/>
            <a:ext cx="4762500" cy="48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2400" y="0"/>
            <a:ext cx="961205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/>
        </p:nvSpPr>
        <p:spPr>
          <a:xfrm>
            <a:off x="0" y="0"/>
            <a:ext cx="3253800" cy="2124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“Хорнет” имеет два двигателя для обеспечения повышенной надежности и развивает максимальную скорость полета более 2000 км/ч на предельной высоте и около 1300 км/ч на малой.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" name="Google Shape;78;p17"/>
          <p:cNvSpPr txBox="1"/>
          <p:nvPr/>
        </p:nvSpPr>
        <p:spPr>
          <a:xfrm>
            <a:off x="4139375" y="0"/>
            <a:ext cx="5004300" cy="240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По требованию командования ВМС США при проектировании F/A-18 большое внимание уделялось выживаемости и надёжности. Небольшие габариты этого самолёта, недымящие двигатели, малая величина эффективной площади рассеяния, слабое ИК-излучение — все это затрудняет обнаружение и сопровождение самолёта. Нормальные рабочие перегрузки составляют 7,5G.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15702"/>
            <a:ext cx="9143999" cy="2727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Модификации: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0" y="572700"/>
            <a:ext cx="9144000" cy="4123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YF-18A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опытный истребитель.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F/A-18A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одноместный истребитель-бомбардировщик. 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F/A-18B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(прежнее обозначение TF-18A) – двухместный учебно-боевой вариант самолета F/A-18A. 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F/A-18С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одноместный многоцелевой истребитель 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выпускается в модификации “Найт Аттэк” с оборудованием для всепогодных ночных ударов.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F/A-18D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двухместный вариант самолета F/A-18C. 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F/A-18E Super Hornet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модернизированная версия самолета.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F/A-18F Super Hornet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двухместный учебно-боевой вариант.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CF-18A и B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одно- и двухместный варианты для ВВС Канады.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AF-18A и ATF-18A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одно- и двухместные варианты для ВВС Австралии.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EF-18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одноместный (испанское обозначение С. 15) и двухместный (СЕ. 15) варианты для ВВС Испании.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F/A-18D(RC)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двухместный разведчик с контейнерной системой ATARS.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F-18 HARV</a:t>
            </a:r>
            <a:r>
              <a:rPr lang="ru" sz="1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– экспериментальный самолет для исследований в 1987-1994 гг. полетов на больших углах атаки, системы управления вектором тяги с использованием периферийных рулей и новых способов управления самолетом с помощью расположенных в носовой части фюзеляжа поворотных гребней или системы выдува струй.</a:t>
            </a:r>
            <a:endParaRPr sz="1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Аэродинамический принцип полёта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0" y="4356800"/>
            <a:ext cx="9144000" cy="7866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Самолёт совершает полёт в атмосфере за счёт силы тяги, создаваемой силовой установкой и подъёмной силой, создаваемой крылом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726" y="572713"/>
            <a:ext cx="3971325" cy="3354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526" y="762450"/>
            <a:ext cx="4590200" cy="2975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Конструкция самолёта F/A-18 “Hornet”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5161675" y="725100"/>
            <a:ext cx="3982200" cy="4418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 – Крыло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2 – Оперение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3 – Силовая установка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4 – Фюзеляж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5 – Системы бортового оборудования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6 – Шасси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5100"/>
            <a:ext cx="5161679" cy="441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/>
        </p:nvSpPr>
        <p:spPr>
          <a:xfrm>
            <a:off x="1593775" y="2846500"/>
            <a:ext cx="422400" cy="461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b="1" sz="1800">
              <a:solidFill>
                <a:srgbClr val="FF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2" name="Google Shape;102;p20"/>
          <p:cNvSpPr txBox="1"/>
          <p:nvPr/>
        </p:nvSpPr>
        <p:spPr>
          <a:xfrm>
            <a:off x="3875100" y="4029400"/>
            <a:ext cx="4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8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/>
          </a:p>
        </p:txBody>
      </p:sp>
      <p:sp>
        <p:nvSpPr>
          <p:cNvPr id="103" name="Google Shape;103;p20"/>
          <p:cNvSpPr txBox="1"/>
          <p:nvPr/>
        </p:nvSpPr>
        <p:spPr>
          <a:xfrm>
            <a:off x="1266175" y="4681800"/>
            <a:ext cx="750000" cy="461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8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6</a:t>
            </a:r>
            <a:endParaRPr/>
          </a:p>
        </p:txBody>
      </p:sp>
      <p:sp>
        <p:nvSpPr>
          <p:cNvPr id="104" name="Google Shape;104;p20"/>
          <p:cNvSpPr txBox="1"/>
          <p:nvPr/>
        </p:nvSpPr>
        <p:spPr>
          <a:xfrm>
            <a:off x="2639375" y="2624550"/>
            <a:ext cx="75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8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endParaRPr/>
          </a:p>
        </p:txBody>
      </p:sp>
      <p:sp>
        <p:nvSpPr>
          <p:cNvPr id="105" name="Google Shape;105;p20"/>
          <p:cNvSpPr txBox="1"/>
          <p:nvPr/>
        </p:nvSpPr>
        <p:spPr>
          <a:xfrm>
            <a:off x="3315450" y="1367775"/>
            <a:ext cx="66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8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/>
          </a:p>
        </p:txBody>
      </p:sp>
      <p:sp>
        <p:nvSpPr>
          <p:cNvPr id="106" name="Google Shape;106;p20"/>
          <p:cNvSpPr txBox="1"/>
          <p:nvPr/>
        </p:nvSpPr>
        <p:spPr>
          <a:xfrm>
            <a:off x="928400" y="1811450"/>
            <a:ext cx="66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8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500">
        <p:push dir="r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lin ang="0" scaled="0"/>
        </a:gra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Oswald"/>
                <a:ea typeface="Oswald"/>
                <a:cs typeface="Oswald"/>
                <a:sym typeface="Oswald"/>
              </a:rPr>
              <a:t>Крыло самолёта F/A-18 “Hornet”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0" y="572700"/>
            <a:ext cx="4507200" cy="4418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Крыло – несущая поверхность, имеющая в сечении по направлению потока профилированную форму и предназначенная для создания аэродинамической подъёмной силы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Hornet имеет Гибридное многолонжеронное крыло умеренной стреловидности (27 градусов) с корневыми наплывами большой стреловидности</a:t>
            </a:r>
            <a:b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Механизация крыла, обеспечивающая изменение кривизны профиля</a:t>
            </a:r>
            <a:b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Для этого применены наплывы большой кривизны, отклоняемые носки и закрылки практически по всему размаху крыла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4783375" y="3216500"/>
            <a:ext cx="4360500" cy="1293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Вихревые жгуты, сходящие с наплывов в сочетании с изменением кривизны профиля, предотвращают или затягивают срывы 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потока с крыла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7200" y="572700"/>
            <a:ext cx="4636800" cy="2643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14:prism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